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6" autoAdjust="0"/>
    <p:restoredTop sz="94660"/>
  </p:normalViewPr>
  <p:slideViewPr>
    <p:cSldViewPr>
      <p:cViewPr varScale="1">
        <p:scale>
          <a:sx n="34" d="100"/>
          <a:sy n="34" d="100"/>
        </p:scale>
        <p:origin x="-4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B6052-6CF2-4C29-A2B3-1619EA614607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DC8E1-A375-4109-B1B9-F36D0DFB0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http://images.phys.web.ru/phys/2002/06/10/0001182860/fig1-1-1.gif" TargetMode="Externa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0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172348" cy="798509"/>
          </a:xfrm>
        </p:spPr>
        <p:txBody>
          <a:bodyPr/>
          <a:lstStyle/>
          <a:p>
            <a:r>
              <a:rPr lang="ru-RU" b="1" dirty="0"/>
              <a:t>Гармонические колебания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7786742" cy="3924312"/>
          </a:xfrm>
        </p:spPr>
        <p:txBody>
          <a:bodyPr>
            <a:normAutofit fontScale="40000" lnSpcReduction="20000"/>
          </a:bodyPr>
          <a:lstStyle/>
          <a:p>
            <a:r>
              <a:rPr lang="ru-RU" sz="6700" dirty="0">
                <a:solidFill>
                  <a:schemeClr val="tx1"/>
                </a:solidFill>
              </a:rPr>
              <a:t>Если после выведения системы из положения равновесия возникают силы стремящиеся вернуть систему в положение равновесия, то в системе могут возникнуть колебания</a:t>
            </a:r>
            <a:r>
              <a:rPr lang="ru-RU" sz="67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6700" dirty="0" smtClean="0">
                <a:solidFill>
                  <a:schemeClr val="tx1"/>
                </a:solidFill>
              </a:rPr>
              <a:t> </a:t>
            </a:r>
            <a:r>
              <a:rPr lang="ru-RU" sz="6700" dirty="0">
                <a:solidFill>
                  <a:schemeClr val="tx1"/>
                </a:solidFill>
              </a:rPr>
              <a:t>Колебаниями называются движения или процессы, обладающие определенной повторяемостью во времени</a:t>
            </a:r>
            <a:r>
              <a:rPr lang="ru-RU" sz="67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6700" dirty="0" smtClean="0">
                <a:solidFill>
                  <a:schemeClr val="tx1"/>
                </a:solidFill>
              </a:rPr>
              <a:t>  </a:t>
            </a:r>
            <a:r>
              <a:rPr lang="ru-RU" sz="6700" dirty="0">
                <a:solidFill>
                  <a:schemeClr val="tx1"/>
                </a:solidFill>
              </a:rPr>
              <a:t>Физическая природа колебаний может быть различной. Поэтому различают колебания механические,  электромагнитные и т.д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928670"/>
            <a:ext cx="80010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Колебания называются свободными</a:t>
            </a:r>
            <a:r>
              <a:rPr lang="ru-RU" sz="2800" dirty="0" smtClean="0"/>
              <a:t>,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/>
              <a:t>если они совершаются за счет первоначально сообщенной энергии при последующем отсутствии внешних воздействий на колебательную систему. Довольно распространенный тип движения механических систем представляют собой так называемые </a:t>
            </a:r>
            <a:r>
              <a:rPr lang="ru-RU" sz="2800" b="1" dirty="0"/>
              <a:t>малые колебания</a:t>
            </a:r>
            <a:r>
              <a:rPr lang="ru-RU" sz="2800" dirty="0"/>
              <a:t>, которые система совершает вблизи своего положения устойчивого равновесия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Гармонические колебания величины S описываются уравнением  типа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Acos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+ 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071678"/>
            <a:ext cx="82153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где А –максимальное значение колеблющейся величины, называемое амплитудой колебания</a:t>
            </a:r>
            <a:r>
              <a:rPr lang="ru-RU" sz="2800" dirty="0" smtClean="0"/>
              <a:t>,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ym typeface="Symbol"/>
              </a:rPr>
              <a:t></a:t>
            </a:r>
            <a:r>
              <a:rPr lang="ru-RU" sz="2800" baseline="-25000" dirty="0"/>
              <a:t>0 </a:t>
            </a:r>
            <a:r>
              <a:rPr lang="ru-RU" sz="2800" dirty="0"/>
              <a:t>– круговая (циклическая) частота, </a:t>
            </a:r>
            <a:endParaRPr lang="ru-RU" sz="2800" dirty="0" smtClean="0"/>
          </a:p>
          <a:p>
            <a:pPr algn="ctr">
              <a:buFont typeface="Symbol" pitchFamily="18" charset="2"/>
              <a:buChar char="j"/>
            </a:pPr>
            <a:r>
              <a:rPr lang="ru-RU" sz="2800" dirty="0" smtClean="0"/>
              <a:t>- </a:t>
            </a:r>
            <a:r>
              <a:rPr lang="ru-RU" sz="2800" dirty="0"/>
              <a:t>начальная фаза колебания в момент времени </a:t>
            </a:r>
            <a:endParaRPr lang="ru-RU" sz="2800" dirty="0" smtClean="0"/>
          </a:p>
          <a:p>
            <a:pPr algn="ctr"/>
            <a:r>
              <a:rPr lang="ru-RU" sz="2800" dirty="0" err="1" smtClean="0"/>
              <a:t>t</a:t>
            </a:r>
            <a:r>
              <a:rPr lang="ru-RU" sz="2800" dirty="0" smtClean="0"/>
              <a:t> </a:t>
            </a:r>
            <a:r>
              <a:rPr lang="ru-RU" sz="2800" dirty="0"/>
              <a:t>= 0</a:t>
            </a:r>
            <a:r>
              <a:rPr lang="ru-RU" sz="2800" dirty="0" smtClean="0"/>
              <a:t>,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/>
              <a:t>(</a:t>
            </a:r>
            <a:r>
              <a:rPr lang="ru-RU" sz="2800" dirty="0">
                <a:sym typeface="Symbol"/>
              </a:rPr>
              <a:t></a:t>
            </a:r>
            <a:r>
              <a:rPr lang="ru-RU" sz="2800" baseline="-25000" dirty="0"/>
              <a:t>0</a:t>
            </a:r>
            <a:r>
              <a:rPr lang="ru-RU" sz="2800" dirty="0"/>
              <a:t>t+ </a:t>
            </a:r>
            <a:r>
              <a:rPr lang="ru-RU" sz="2800" dirty="0">
                <a:sym typeface="Symbol"/>
              </a:rPr>
              <a:t></a:t>
            </a:r>
            <a:r>
              <a:rPr lang="ru-RU" sz="2800" dirty="0"/>
              <a:t>) – фаза колебаний в момент времени  </a:t>
            </a:r>
            <a:r>
              <a:rPr lang="ru-RU" sz="2800" dirty="0" err="1"/>
              <a:t>t</a:t>
            </a:r>
            <a:endParaRPr lang="ru-RU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4897728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Фаза колебаний определяет значение колеблющейся величины в данный момент времени. Т.к. косинус изменяется от +1 до –1, то S может принимать   значения от +А до -А 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00042"/>
            <a:ext cx="82153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 – период колебаний, время, через которое состояние системы повторяется.   </a:t>
            </a:r>
            <a:r>
              <a:rPr lang="ru-RU" sz="2800" dirty="0" smtClean="0"/>
              <a:t> </a:t>
            </a:r>
            <a:r>
              <a:rPr lang="ru-RU" sz="2800" dirty="0"/>
              <a:t>За время равное периоду фаза колебаний получает приращение 2</a:t>
            </a:r>
            <a:r>
              <a:rPr lang="ru-RU" sz="2800" dirty="0">
                <a:sym typeface="Symbol"/>
              </a:rPr>
              <a:t></a:t>
            </a:r>
            <a:r>
              <a:rPr lang="ru-RU" sz="2800" dirty="0"/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2071678"/>
            <a:ext cx="6357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ym typeface="Symbol"/>
              </a:rPr>
              <a:t></a:t>
            </a:r>
            <a:r>
              <a:rPr lang="ru-RU" sz="3200" baseline="-25000" dirty="0"/>
              <a:t>0</a:t>
            </a:r>
            <a:r>
              <a:rPr lang="ru-RU" sz="3200" dirty="0"/>
              <a:t>(</a:t>
            </a:r>
            <a:r>
              <a:rPr lang="ru-RU" sz="3200" dirty="0" err="1"/>
              <a:t>t+Т</a:t>
            </a:r>
            <a:r>
              <a:rPr lang="ru-RU" sz="3200" dirty="0"/>
              <a:t>) + </a:t>
            </a:r>
            <a:r>
              <a:rPr lang="ru-RU" sz="3200" dirty="0">
                <a:sym typeface="Symbol"/>
              </a:rPr>
              <a:t></a:t>
            </a:r>
            <a:r>
              <a:rPr lang="ru-RU" sz="3200" dirty="0"/>
              <a:t> = (</a:t>
            </a:r>
            <a:r>
              <a:rPr lang="ru-RU" sz="3200" dirty="0">
                <a:sym typeface="Symbol"/>
              </a:rPr>
              <a:t></a:t>
            </a:r>
            <a:r>
              <a:rPr lang="ru-RU" sz="3200" baseline="-25000" dirty="0"/>
              <a:t>0</a:t>
            </a:r>
            <a:r>
              <a:rPr lang="ru-RU" sz="3200" dirty="0"/>
              <a:t>t+ </a:t>
            </a:r>
            <a:r>
              <a:rPr lang="ru-RU" sz="3200" dirty="0">
                <a:sym typeface="Symbol"/>
              </a:rPr>
              <a:t></a:t>
            </a:r>
            <a:r>
              <a:rPr lang="ru-RU" sz="3200" dirty="0"/>
              <a:t>) + 2</a:t>
            </a:r>
            <a:r>
              <a:rPr lang="ru-RU" sz="3200" dirty="0">
                <a:sym typeface="Symbol"/>
              </a:rPr>
              <a:t></a:t>
            </a:r>
            <a:r>
              <a:rPr lang="ru-RU" dirty="0"/>
              <a:t>;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643182"/>
            <a:ext cx="12811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отсюда</a:t>
            </a:r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3071802" y="2786058"/>
          <a:ext cx="1505240" cy="1451722"/>
        </p:xfrm>
        <a:graphic>
          <a:graphicData uri="http://schemas.openxmlformats.org/presentationml/2006/ole">
            <p:oleObj spid="_x0000_s16385" name="Формула" r:id="rId3" imgW="266469" imgH="431425" progId="Equation.3">
              <p:embed/>
            </p:oleObj>
          </a:graphicData>
        </a:graphic>
      </p:graphicFrame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42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3143248"/>
            <a:ext cx="10184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Т =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00034" y="4214818"/>
            <a:ext cx="864396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Частота колебаний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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1/Т,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= 2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Единица частоты – 1 Гц.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-33010"/>
            <a:ext cx="59266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Скорость колеблющейся частицы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071546"/>
            <a:ext cx="15001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642910" y="857232"/>
          <a:ext cx="1428760" cy="1000132"/>
        </p:xfrm>
        <a:graphic>
          <a:graphicData uri="http://schemas.openxmlformats.org/presentationml/2006/ole">
            <p:oleObj spid="_x0000_s17410" name="Формула" r:id="rId3" imgW="241195" imgH="393529" progId="Equation.3">
              <p:embed/>
            </p:oleObj>
          </a:graphicData>
        </a:graphic>
      </p:graphicFrame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857356" y="1071546"/>
            <a:ext cx="66736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sin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(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+ 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=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(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+ 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/2)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2071678"/>
            <a:ext cx="88235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т.е. скорость опережает смещение по фазе  на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/2.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3071810"/>
            <a:ext cx="8803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=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500034" y="2571744"/>
          <a:ext cx="1143008" cy="1524011"/>
        </p:xfrm>
        <a:graphic>
          <a:graphicData uri="http://schemas.openxmlformats.org/presentationml/2006/ole">
            <p:oleObj spid="_x0000_s17414" name="Формула" r:id="rId4" imgW="368140" imgH="495085" progId="Equation.3">
              <p:embed/>
            </p:oleObj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571604" y="3029457"/>
            <a:ext cx="75723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-A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= A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cos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4071942"/>
            <a:ext cx="842965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Дифференциальное уравнение гармонических колебаний имеет вид: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18" name="Object 10"/>
          <p:cNvGraphicFramePr>
            <a:graphicFrameLocks noChangeAspect="1"/>
          </p:cNvGraphicFramePr>
          <p:nvPr/>
        </p:nvGraphicFramePr>
        <p:xfrm>
          <a:off x="0" y="5072074"/>
          <a:ext cx="1000132" cy="1333509"/>
        </p:xfrm>
        <a:graphic>
          <a:graphicData uri="http://schemas.openxmlformats.org/presentationml/2006/ole">
            <p:oleObj spid="_x0000_s17418" name="Формула" r:id="rId5" imgW="368140" imgH="495085" progId="Equation.3">
              <p:embed/>
            </p:oleObj>
          </a:graphicData>
        </a:graphic>
      </p:graphicFrame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785786" y="5500702"/>
            <a:ext cx="22145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S = 0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2857488" y="5422629"/>
            <a:ext cx="62865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решение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S = A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2009392" y="1357298"/>
          <a:ext cx="641112" cy="500066"/>
        </p:xfrm>
        <a:graphic>
          <a:graphicData uri="http://schemas.openxmlformats.org/presentationml/2006/ole">
            <p:oleObj spid="_x0000_s18434" name="Формула" r:id="rId3" imgW="152268" imgH="203024" progId="Equation.3">
              <p:embed/>
            </p:oleObj>
          </a:graphicData>
        </a:graphic>
      </p:graphicFrame>
      <p:sp>
        <p:nvSpPr>
          <p:cNvPr id="18435" name="Rectangle 3"/>
          <p:cNvSpPr>
            <a:spLocks noChangeArrowheads="1"/>
          </p:cNvSpPr>
          <p:nvPr/>
        </p:nvSpPr>
        <p:spPr bwMode="auto">
          <a:xfrm rot="10800000" flipV="1">
            <a:off x="0" y="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Гармонические колебания изображаются  графически  методом вращающегося вектора амплитуды, или методом векторных диаграмм. Вектор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2000240"/>
            <a:ext cx="764386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откладывается из   произвольной точки оси, под углом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равным начальной фазе и вращается с угловой скоростью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, его проекция совершает гармонические колебания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90562" y="4143381"/>
            <a:ext cx="2887428" cy="1983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Пусть точка совершает  гармонические колебания вдоль оси Х, около положения равновесия, принятого за начало координат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57158" y="1285860"/>
            <a:ext cx="878684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 =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Acos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V = -A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sin(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= A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  <a:sym typeface="Symbol" pitchFamily="18" charset="2"/>
              </a:rPr>
              <a:t>w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cos(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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/2)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a = -A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  <a:sym typeface="Symbol" pitchFamily="18" charset="2"/>
              </a:rPr>
              <a:t>w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0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cos(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= A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  <a:sym typeface="Symbol" pitchFamily="18" charset="2"/>
              </a:rPr>
              <a:t>w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0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cos(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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= -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  <a:sym typeface="Symbol" pitchFamily="18" charset="2"/>
              </a:rPr>
              <a:t>w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0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F = -m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  <a:sym typeface="Symbol" pitchFamily="18" charset="2"/>
              </a:rPr>
              <a:t>w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0</a:t>
            </a:r>
            <a:r>
              <a:rPr kumimoji="0" lang="ru-RU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3286124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Кинетическая энергия материальной точки, совершающей прямолинейные гармонические колебания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2214546" y="4500570"/>
          <a:ext cx="1428760" cy="1020921"/>
        </p:xfrm>
        <a:graphic>
          <a:graphicData uri="http://schemas.openxmlformats.org/presentationml/2006/ole">
            <p:oleObj spid="_x0000_s19461" name="Формула" r:id="rId3" imgW="393529" imgH="444307" progId="Equation.3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4500562" y="4500570"/>
          <a:ext cx="1173540" cy="842965"/>
        </p:xfrm>
        <a:graphic>
          <a:graphicData uri="http://schemas.openxmlformats.org/presentationml/2006/ole">
            <p:oleObj spid="_x0000_s19460" name="Формула" r:id="rId4" imgW="672808" imgH="482391" progId="Equation.3">
              <p:embed/>
            </p:oleObj>
          </a:graphicData>
        </a:graphic>
      </p:graphicFrame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447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5500694" y="4572008"/>
            <a:ext cx="20152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sin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t+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43306" y="4643446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=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Потенциальная энергия материальной точки, совершающей гармонические колебания под действием упругой силы F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1928794" y="2143116"/>
          <a:ext cx="1071570" cy="1500198"/>
        </p:xfrm>
        <a:graphic>
          <a:graphicData uri="http://schemas.openxmlformats.org/presentationml/2006/ole">
            <p:oleObj spid="_x0000_s20484" name="Формула" r:id="rId3" imgW="380835" imgH="533169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000628" y="2071678"/>
          <a:ext cx="1829720" cy="1215223"/>
        </p:xfrm>
        <a:graphic>
          <a:graphicData uri="http://schemas.openxmlformats.org/presentationml/2006/ole">
            <p:oleObj spid="_x0000_s20483" name="Формула" r:id="rId4" imgW="672808" imgH="482391" progId="Equation.3">
              <p:embed/>
            </p:oleObj>
          </a:graphicData>
        </a:graphic>
      </p:graphicFrame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642910" y="2643182"/>
            <a:ext cx="12409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-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857488" y="2500306"/>
            <a:ext cx="24416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m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/2 =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 rot="10800000" flipV="1">
            <a:off x="6572232" y="2428868"/>
            <a:ext cx="51435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cos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3786190"/>
            <a:ext cx="52043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Полная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энергия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 = E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+ E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5072066" y="3357562"/>
          <a:ext cx="1643074" cy="1180237"/>
        </p:xfrm>
        <a:graphic>
          <a:graphicData uri="http://schemas.openxmlformats.org/presentationml/2006/ole">
            <p:oleObj spid="_x0000_s20488" name="Формула" r:id="rId5" imgW="672808" imgH="482391" progId="Equation.3">
              <p:embed/>
            </p:oleObj>
          </a:graphicData>
        </a:graphic>
      </p:graphicFrame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500174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E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изменяются с частотой 2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т.е. с частотой, которая в 2 раза превышает частоту гармонических колебаний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28596" y="3357562"/>
            <a:ext cx="9717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071538" y="3214686"/>
          <a:ext cx="928694" cy="857256"/>
        </p:xfrm>
        <a:graphic>
          <a:graphicData uri="http://schemas.openxmlformats.org/presentationml/2006/ole">
            <p:oleObj spid="_x0000_s21506" name="Формула" r:id="rId3" imgW="177646" imgH="393359" progId="Equation.3">
              <p:embed/>
            </p:oleObj>
          </a:graphicData>
        </a:graphic>
      </p:graphicFrame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785918" y="3357562"/>
            <a:ext cx="58897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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cos2(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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Esin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+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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);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357158" y="4572008"/>
            <a:ext cx="11095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214414" y="4357694"/>
          <a:ext cx="1011053" cy="962029"/>
        </p:xfrm>
        <a:graphic>
          <a:graphicData uri="http://schemas.openxmlformats.org/presentationml/2006/ole">
            <p:oleObj spid="_x0000_s21509" name="Формула" r:id="rId4" imgW="177646" imgH="393359" progId="Equation.3">
              <p:embed/>
            </p:oleObj>
          </a:graphicData>
        </a:graphic>
      </p:graphicFrame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857356" y="4500570"/>
            <a:ext cx="62119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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1+ cos2(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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Ecos</a:t>
            </a:r>
            <a:r>
              <a:rPr kumimoji="0" lang="en-US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t+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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3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качестве примера рассмотрим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пружинный маятник. Пружинным маятником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называется система, состоящая из груза массой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невесомой пружины жесткостью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Если можно пренебречь силами сопротивления движению и трением, то при выведении системы из положения равновесия на груз будет действовать только сила упругости  пружины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071670" y="3714752"/>
          <a:ext cx="2203104" cy="928694"/>
        </p:xfrm>
        <a:graphic>
          <a:graphicData uri="http://schemas.openxmlformats.org/presentationml/2006/ole">
            <p:oleObj spid="_x0000_s22530" name="Формула" r:id="rId3" imgW="901309" imgH="291973" progId="Equation.3">
              <p:embed/>
            </p:oleObj>
          </a:graphicData>
        </a:graphic>
      </p:graphicFrame>
      <p:pic>
        <p:nvPicPr>
          <p:cNvPr id="22532" name="Picture 4" descr="http://images.phys.web.ru/phys/2002/06/10/0001182860/fig1-1-1.gif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1679780" y="4583792"/>
            <a:ext cx="4249542" cy="170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42214"/>
            <a:ext cx="828677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Запишем уравнение движения груза, составленное по 2-му закону Ньютона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285984" y="1071546"/>
          <a:ext cx="2714644" cy="1171581"/>
        </p:xfrm>
        <a:graphic>
          <a:graphicData uri="http://schemas.openxmlformats.org/presentationml/2006/ole">
            <p:oleObj spid="_x0000_s23554" name="Формула" r:id="rId3" imgW="799753" imgH="317362" progId="Equation.3">
              <p:embed/>
            </p:oleObj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314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214554"/>
            <a:ext cx="81439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Спроектируем уравнение движения на ось </a:t>
            </a:r>
            <a:r>
              <a:rPr lang="ru-RU" sz="3200" i="1" dirty="0"/>
              <a:t>X</a:t>
            </a:r>
            <a:r>
              <a:rPr lang="ru-RU" sz="3200" dirty="0"/>
              <a:t>, при этом учтем, что сила упругости пропорциональна смещению из положения равновесия и направлена в сторону ему противоположную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000636"/>
            <a:ext cx="15001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Тогда: 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2285984" y="5143512"/>
          <a:ext cx="2857480" cy="1714488"/>
        </p:xfrm>
        <a:graphic>
          <a:graphicData uri="http://schemas.openxmlformats.org/presentationml/2006/ole">
            <p:oleObj spid="_x0000_s23557" name="Формула" r:id="rId4" imgW="952087" imgH="57125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-63787"/>
            <a:ext cx="70348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Преобразуем выражение (1) к виду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2357422" y="642918"/>
          <a:ext cx="3200414" cy="1714508"/>
        </p:xfrm>
        <a:graphic>
          <a:graphicData uri="http://schemas.openxmlformats.org/presentationml/2006/ole">
            <p:oleObj spid="_x0000_s24578" name="Формула" r:id="rId3" imgW="1066800" imgH="571500" progId="Equation.3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2500306"/>
            <a:ext cx="44467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Введем обозначение 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4500562" y="2214554"/>
          <a:ext cx="1887787" cy="1285884"/>
        </p:xfrm>
        <a:graphic>
          <a:graphicData uri="http://schemas.openxmlformats.org/presentationml/2006/ole">
            <p:oleObj spid="_x0000_s24580" name="Формула" r:id="rId4" imgW="660113" imgH="444307" progId="Equation.3">
              <p:embed/>
            </p:oleObj>
          </a:graphicData>
        </a:graphic>
      </p:graphicFrame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1083444" y="4214817"/>
          <a:ext cx="3845746" cy="2041989"/>
        </p:xfrm>
        <a:graphic>
          <a:graphicData uri="http://schemas.openxmlformats.org/presentationml/2006/ole">
            <p:oleObj spid="_x0000_s24582" name="Формула" r:id="rId5" imgW="1079032" imgH="57125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0724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период колебаний пружинного маятника можно вычислить по формуле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3000364" y="1571612"/>
          <a:ext cx="2808881" cy="1714512"/>
        </p:xfrm>
        <a:graphic>
          <a:graphicData uri="http://schemas.openxmlformats.org/presentationml/2006/ole">
            <p:oleObj spid="_x0000_s25601" name="Формула" r:id="rId3" imgW="736280" imgH="444307" progId="Equation.3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42910" y="3105835"/>
            <a:ext cx="8501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Потенциальная энергия пружинного маятника 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85786" y="4000504"/>
            <a:ext cx="11095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785918" y="3643314"/>
          <a:ext cx="1714512" cy="1421612"/>
        </p:xfrm>
        <a:graphic>
          <a:graphicData uri="http://schemas.openxmlformats.org/presentationml/2006/ole">
            <p:oleObj spid="_x0000_s25603" name="Формула" r:id="rId4" imgW="304536" imgH="44411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ханические колебательные системы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428604"/>
            <a:ext cx="5715040" cy="395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28596" y="4786322"/>
            <a:ext cx="87154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Механические колебания, как и колебательные процессы любой другой физической природы, могут быть </a:t>
            </a:r>
            <a:r>
              <a:rPr lang="ru-RU" sz="2800" b="1" dirty="0" smtClean="0"/>
              <a:t>свободными</a:t>
            </a:r>
            <a:r>
              <a:rPr lang="ru-RU" sz="2800" dirty="0" smtClean="0"/>
              <a:t> и </a:t>
            </a:r>
            <a:r>
              <a:rPr lang="ru-RU" sz="2800" b="1" dirty="0" smtClean="0"/>
              <a:t>вынужденными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робоскопическое изображение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571480"/>
            <a:ext cx="52864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о всех трех случаях для синих кривых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500042"/>
            <a:ext cx="642942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афики координаты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0"/>
            <a:ext cx="471490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00100" y="5572140"/>
            <a:ext cx="76438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Графики координаты </a:t>
            </a:r>
            <a:r>
              <a:rPr lang="ru-RU" sz="2800" dirty="0" err="1" smtClean="0"/>
              <a:t>x</a:t>
            </a:r>
            <a:r>
              <a:rPr lang="ru-RU" sz="2800" dirty="0" smtClean="0"/>
              <a:t>(</a:t>
            </a:r>
            <a:r>
              <a:rPr lang="ru-RU" sz="2800" dirty="0" err="1" smtClean="0"/>
              <a:t>t</a:t>
            </a:r>
            <a:r>
              <a:rPr lang="ru-RU" sz="2800" dirty="0" smtClean="0"/>
              <a:t>), скорости </a:t>
            </a:r>
            <a:r>
              <a:rPr lang="ru-RU" sz="2800" dirty="0" err="1" smtClean="0"/>
              <a:t>υ</a:t>
            </a:r>
            <a:r>
              <a:rPr lang="ru-RU" sz="2800" dirty="0" smtClean="0"/>
              <a:t>(</a:t>
            </a:r>
            <a:r>
              <a:rPr lang="ru-RU" sz="2800" dirty="0" err="1" smtClean="0"/>
              <a:t>t</a:t>
            </a:r>
            <a:r>
              <a:rPr lang="ru-RU" sz="2800" dirty="0" smtClean="0"/>
              <a:t>) и ускорения </a:t>
            </a:r>
            <a:r>
              <a:rPr lang="ru-RU" sz="2800" dirty="0" err="1" smtClean="0"/>
              <a:t>a</a:t>
            </a:r>
            <a:r>
              <a:rPr lang="ru-RU" sz="2800" dirty="0" smtClean="0"/>
              <a:t>(</a:t>
            </a:r>
            <a:r>
              <a:rPr lang="ru-RU" sz="2800" dirty="0" err="1" smtClean="0"/>
              <a:t>t</a:t>
            </a:r>
            <a:r>
              <a:rPr lang="ru-RU" sz="2800" dirty="0" smtClean="0"/>
              <a:t>)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015" name="Rectangle 31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Наблюдение колебаний конического маятника сверху и сбоку дают возможность выразить центростремительную силу 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mw</a:t>
            </a:r>
            <a:r>
              <a:rPr kumimoji="0" lang="en-US" sz="12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 из векторного треугольника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2021" name="Group 37"/>
          <p:cNvGrpSpPr>
            <a:grpSpLocks/>
          </p:cNvGrpSpPr>
          <p:nvPr/>
        </p:nvGrpSpPr>
        <p:grpSpPr bwMode="auto">
          <a:xfrm>
            <a:off x="500034" y="949324"/>
            <a:ext cx="3429024" cy="3194056"/>
            <a:chOff x="1887" y="2322"/>
            <a:chExt cx="2341" cy="2880"/>
          </a:xfrm>
        </p:grpSpPr>
        <p:sp>
          <p:nvSpPr>
            <p:cNvPr id="42022" name="Text Box 38"/>
            <p:cNvSpPr txBox="1">
              <a:spLocks noChangeArrowheads="1"/>
            </p:cNvSpPr>
            <p:nvPr/>
          </p:nvSpPr>
          <p:spPr bwMode="auto">
            <a:xfrm>
              <a:off x="1887" y="3582"/>
              <a:ext cx="9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Свет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023" name="Oval 39"/>
            <p:cNvSpPr>
              <a:spLocks noChangeArrowheads="1"/>
            </p:cNvSpPr>
            <p:nvPr/>
          </p:nvSpPr>
          <p:spPr bwMode="auto">
            <a:xfrm>
              <a:off x="2427" y="4347"/>
              <a:ext cx="144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24" name="Line 40"/>
            <p:cNvSpPr>
              <a:spLocks noChangeShapeType="1"/>
            </p:cNvSpPr>
            <p:nvPr/>
          </p:nvSpPr>
          <p:spPr bwMode="auto">
            <a:xfrm>
              <a:off x="3146" y="2322"/>
              <a:ext cx="0" cy="2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25" name="Line 41"/>
            <p:cNvSpPr>
              <a:spLocks noChangeShapeType="1"/>
            </p:cNvSpPr>
            <p:nvPr/>
          </p:nvSpPr>
          <p:spPr bwMode="auto">
            <a:xfrm>
              <a:off x="3146" y="2322"/>
              <a:ext cx="721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26" name="Line 42"/>
            <p:cNvSpPr>
              <a:spLocks noChangeShapeType="1"/>
            </p:cNvSpPr>
            <p:nvPr/>
          </p:nvSpPr>
          <p:spPr bwMode="auto">
            <a:xfrm flipH="1" flipV="1">
              <a:off x="3552" y="3582"/>
              <a:ext cx="315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27" name="Line 43"/>
            <p:cNvSpPr>
              <a:spLocks noChangeShapeType="1"/>
            </p:cNvSpPr>
            <p:nvPr/>
          </p:nvSpPr>
          <p:spPr bwMode="auto">
            <a:xfrm>
              <a:off x="3867" y="4482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28" name="Line 44"/>
            <p:cNvSpPr>
              <a:spLocks noChangeShapeType="1"/>
            </p:cNvSpPr>
            <p:nvPr/>
          </p:nvSpPr>
          <p:spPr bwMode="auto">
            <a:xfrm>
              <a:off x="3537" y="3582"/>
              <a:ext cx="1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29" name="Line 45"/>
            <p:cNvSpPr>
              <a:spLocks noChangeShapeType="1"/>
            </p:cNvSpPr>
            <p:nvPr/>
          </p:nvSpPr>
          <p:spPr bwMode="auto">
            <a:xfrm>
              <a:off x="3507" y="4482"/>
              <a:ext cx="36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0" name="Line 46"/>
            <p:cNvSpPr>
              <a:spLocks noChangeShapeType="1"/>
            </p:cNvSpPr>
            <p:nvPr/>
          </p:nvSpPr>
          <p:spPr bwMode="auto">
            <a:xfrm flipH="1">
              <a:off x="3507" y="4482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1" name="Line 47"/>
            <p:cNvSpPr>
              <a:spLocks noChangeShapeType="1"/>
            </p:cNvSpPr>
            <p:nvPr/>
          </p:nvSpPr>
          <p:spPr bwMode="auto">
            <a:xfrm>
              <a:off x="3147" y="4482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2" name="Line 48"/>
            <p:cNvSpPr>
              <a:spLocks noChangeShapeType="1"/>
            </p:cNvSpPr>
            <p:nvPr/>
          </p:nvSpPr>
          <p:spPr bwMode="auto">
            <a:xfrm>
              <a:off x="1887" y="4122"/>
              <a:ext cx="9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3" name="Line 49"/>
            <p:cNvSpPr>
              <a:spLocks noChangeShapeType="1"/>
            </p:cNvSpPr>
            <p:nvPr/>
          </p:nvSpPr>
          <p:spPr bwMode="auto">
            <a:xfrm>
              <a:off x="2067" y="4302"/>
              <a:ext cx="9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4" name="Line 50"/>
            <p:cNvSpPr>
              <a:spLocks noChangeShapeType="1"/>
            </p:cNvSpPr>
            <p:nvPr/>
          </p:nvSpPr>
          <p:spPr bwMode="auto">
            <a:xfrm>
              <a:off x="2067" y="4842"/>
              <a:ext cx="9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5" name="Line 51"/>
            <p:cNvSpPr>
              <a:spLocks noChangeShapeType="1"/>
            </p:cNvSpPr>
            <p:nvPr/>
          </p:nvSpPr>
          <p:spPr bwMode="auto">
            <a:xfrm>
              <a:off x="1887" y="4662"/>
              <a:ext cx="9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6" name="Line 52"/>
            <p:cNvSpPr>
              <a:spLocks noChangeShapeType="1"/>
            </p:cNvSpPr>
            <p:nvPr/>
          </p:nvSpPr>
          <p:spPr bwMode="auto">
            <a:xfrm>
              <a:off x="1887" y="4482"/>
              <a:ext cx="9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7" name="Line 53"/>
            <p:cNvSpPr>
              <a:spLocks noChangeShapeType="1"/>
            </p:cNvSpPr>
            <p:nvPr/>
          </p:nvSpPr>
          <p:spPr bwMode="auto">
            <a:xfrm flipV="1">
              <a:off x="4227" y="394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038" name="Line 54"/>
            <p:cNvSpPr>
              <a:spLocks noChangeShapeType="1"/>
            </p:cNvSpPr>
            <p:nvPr/>
          </p:nvSpPr>
          <p:spPr bwMode="auto">
            <a:xfrm>
              <a:off x="4227" y="4482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4143372" y="42860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Наблюдение колебаний конического маятника сверху и сбоку дают возможность выразить центростремительную силу  </a:t>
            </a:r>
            <a:r>
              <a:rPr lang="en-US" sz="2400" dirty="0" smtClean="0"/>
              <a:t>mw</a:t>
            </a:r>
            <a:r>
              <a:rPr lang="ru-RU" sz="2400" baseline="30000" dirty="0" smtClean="0"/>
              <a:t>2</a:t>
            </a:r>
            <a:r>
              <a:rPr lang="en-US" sz="2400" dirty="0" smtClean="0"/>
              <a:t>R </a:t>
            </a:r>
            <a:r>
              <a:rPr lang="ru-RU" sz="2400" dirty="0" smtClean="0"/>
              <a:t>из векторного треугольника </a:t>
            </a:r>
            <a:endParaRPr lang="ru-RU" sz="2400" dirty="0"/>
          </a:p>
        </p:txBody>
      </p:sp>
      <p:sp>
        <p:nvSpPr>
          <p:cNvPr id="42040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2039" name="Object 55"/>
          <p:cNvGraphicFramePr>
            <a:graphicFrameLocks noChangeAspect="1"/>
          </p:cNvGraphicFramePr>
          <p:nvPr/>
        </p:nvGraphicFramePr>
        <p:xfrm>
          <a:off x="5632533" y="2786059"/>
          <a:ext cx="2225615" cy="1419232"/>
        </p:xfrm>
        <a:graphic>
          <a:graphicData uri="http://schemas.openxmlformats.org/presentationml/2006/ole">
            <p:oleObj spid="_x0000_s42039" name="Формула" r:id="rId3" imgW="660400" imgH="419100" progId="Equation.3">
              <p:embed/>
            </p:oleObj>
          </a:graphicData>
        </a:graphic>
      </p:graphicFrame>
      <p:sp>
        <p:nvSpPr>
          <p:cNvPr id="58" name="Прямоугольник 57"/>
          <p:cNvSpPr/>
          <p:nvPr/>
        </p:nvSpPr>
        <p:spPr>
          <a:xfrm>
            <a:off x="785786" y="4286256"/>
            <a:ext cx="6589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Учитывая, что для малых углов </a:t>
            </a:r>
            <a:r>
              <a:rPr lang="en-US" sz="2800" dirty="0" err="1" smtClean="0"/>
              <a:t>tg</a:t>
            </a:r>
            <a:r>
              <a:rPr lang="en-US" sz="2800" dirty="0" smtClean="0"/>
              <a:t> α </a:t>
            </a:r>
            <a:r>
              <a:rPr lang="ru-RU" sz="2800" dirty="0" smtClean="0"/>
              <a:t>≈ </a:t>
            </a:r>
            <a:r>
              <a:rPr lang="en-US" sz="2800" dirty="0" smtClean="0"/>
              <a:t>Sin </a:t>
            </a:r>
            <a:r>
              <a:rPr lang="en-US" dirty="0" smtClean="0"/>
              <a:t>α 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0" y="4929198"/>
            <a:ext cx="1285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имеем </a:t>
            </a:r>
            <a:endParaRPr lang="ru-RU" sz="2800" dirty="0"/>
          </a:p>
        </p:txBody>
      </p:sp>
      <p:sp>
        <p:nvSpPr>
          <p:cNvPr id="42042" name="Rectangle 5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2041" name="Object 57"/>
          <p:cNvGraphicFramePr>
            <a:graphicFrameLocks noChangeAspect="1"/>
          </p:cNvGraphicFramePr>
          <p:nvPr/>
        </p:nvGraphicFramePr>
        <p:xfrm>
          <a:off x="1306960" y="4857760"/>
          <a:ext cx="1755314" cy="1309048"/>
        </p:xfrm>
        <a:graphic>
          <a:graphicData uri="http://schemas.openxmlformats.org/presentationml/2006/ole">
            <p:oleObj spid="_x0000_s42041" name="Формула" r:id="rId4" imgW="558800" imgH="419100" progId="Equation.3">
              <p:embed/>
            </p:oleObj>
          </a:graphicData>
        </a:graphic>
      </p:graphicFrame>
      <p:sp>
        <p:nvSpPr>
          <p:cNvPr id="62" name="Прямоугольник 61"/>
          <p:cNvSpPr/>
          <p:nvPr/>
        </p:nvSpPr>
        <p:spPr>
          <a:xfrm>
            <a:off x="3143240" y="5286388"/>
            <a:ext cx="1317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откуда </a:t>
            </a:r>
            <a:endParaRPr lang="ru-RU" sz="2800" dirty="0"/>
          </a:p>
        </p:txBody>
      </p:sp>
      <p:sp>
        <p:nvSpPr>
          <p:cNvPr id="42044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2043" name="Object 59"/>
          <p:cNvGraphicFramePr>
            <a:graphicFrameLocks noChangeAspect="1"/>
          </p:cNvGraphicFramePr>
          <p:nvPr/>
        </p:nvGraphicFramePr>
        <p:xfrm>
          <a:off x="4544121" y="5015368"/>
          <a:ext cx="2976355" cy="1271152"/>
        </p:xfrm>
        <a:graphic>
          <a:graphicData uri="http://schemas.openxmlformats.org/presentationml/2006/ole">
            <p:oleObj spid="_x0000_s42043" name="Формула" r:id="rId5" imgW="9144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71480"/>
            <a:ext cx="2138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Тогда</a:t>
            </a:r>
            <a:endParaRPr lang="ru-RU" sz="32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2504449" y="428604"/>
          <a:ext cx="2067551" cy="1247781"/>
        </p:xfrm>
        <a:graphic>
          <a:graphicData uri="http://schemas.openxmlformats.org/presentationml/2006/ole">
            <p:oleObj spid="_x0000_s47105" name="Формула" r:id="rId3" imgW="508000" imgH="393700" progId="Equation.3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429256" y="714356"/>
            <a:ext cx="14188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или</a:t>
            </a:r>
            <a:endParaRPr lang="ru-RU" sz="3200" dirty="0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4786314" y="2285992"/>
            <a:ext cx="13573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2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6143636" y="1857364"/>
          <a:ext cx="857256" cy="1448467"/>
        </p:xfrm>
        <a:graphic>
          <a:graphicData uri="http://schemas.openxmlformats.org/presentationml/2006/ole">
            <p:oleObj spid="_x0000_s47107" name="Формула" r:id="rId4" imgW="279400" imgH="469900" progId="Equation.3">
              <p:embed/>
            </p:oleObj>
          </a:graphicData>
        </a:graphic>
      </p:graphicFrame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466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3643314"/>
            <a:ext cx="8143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Если на тело кроме силы тяжести действуют другие силы (выталкивающая Архимеда, кулоновская сила, сила магнитного поля и т.п.), то в знаменателе вместо </a:t>
            </a:r>
            <a:r>
              <a:rPr lang="en-US" sz="2800" dirty="0" smtClean="0"/>
              <a:t>g </a:t>
            </a:r>
            <a:r>
              <a:rPr lang="ru-RU" sz="2800" dirty="0" smtClean="0"/>
              <a:t>следует ставить </a:t>
            </a:r>
            <a:r>
              <a:rPr lang="en-US" sz="2800" dirty="0" smtClean="0"/>
              <a:t>g</a:t>
            </a:r>
            <a:r>
              <a:rPr lang="ru-RU" sz="2800" dirty="0" smtClean="0"/>
              <a:t> ± а , где а – ускорение, которое получает тело под действием сил (кроме силы тяжести), действующих на тело.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Пример: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 сколько раз изменится период колебаний железного шарика, привязанного  к длинной нити, при погружении его в воду? Сопротивление воды не учитывать.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857364"/>
            <a:ext cx="3000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В воздухе 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 rot="10800000" flipV="1">
            <a:off x="2643174" y="2071678"/>
            <a:ext cx="2000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2π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4214810" y="1928802"/>
          <a:ext cx="1071570" cy="980440"/>
        </p:xfrm>
        <a:graphic>
          <a:graphicData uri="http://schemas.openxmlformats.org/presentationml/2006/ole">
            <p:oleObj spid="_x0000_s48130" name="Формула" r:id="rId3" imgW="279400" imgH="469900" progId="Equation.3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14348" y="3214686"/>
            <a:ext cx="20059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в воде </a:t>
            </a:r>
            <a:endParaRPr lang="ru-RU" sz="3200" dirty="0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643042" y="3714752"/>
            <a:ext cx="27860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2π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3357554" y="3286124"/>
          <a:ext cx="1714512" cy="1585115"/>
        </p:xfrm>
        <a:graphic>
          <a:graphicData uri="http://schemas.openxmlformats.org/presentationml/2006/ole">
            <p:oleObj spid="_x0000_s48132" name="Формула" r:id="rId4" imgW="508000" imgH="469900" progId="Equation.3">
              <p:embed/>
            </p:oleObj>
          </a:graphicData>
        </a:graphic>
      </p:graphicFrame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0" y="466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500034" y="4929198"/>
          <a:ext cx="4309026" cy="1928802"/>
        </p:xfrm>
        <a:graphic>
          <a:graphicData uri="http://schemas.openxmlformats.org/presentationml/2006/ole">
            <p:oleObj spid="_x0000_s48135" name="Формула" r:id="rId5" imgW="1002865" imgH="444307" progId="Equation.3">
              <p:embed/>
            </p:oleObj>
          </a:graphicData>
        </a:graphic>
      </p:graphicFrame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137" name="Object 9"/>
          <p:cNvGraphicFramePr>
            <a:graphicFrameLocks noChangeAspect="1"/>
          </p:cNvGraphicFramePr>
          <p:nvPr/>
        </p:nvGraphicFramePr>
        <p:xfrm>
          <a:off x="5357818" y="5072074"/>
          <a:ext cx="3176890" cy="1785926"/>
        </p:xfrm>
        <a:graphic>
          <a:graphicData uri="http://schemas.openxmlformats.org/presentationml/2006/ole">
            <p:oleObj spid="_x0000_s48137" name="Формула" r:id="rId6" imgW="1029147" imgH="48281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874</Words>
  <Application>Microsoft Office PowerPoint</Application>
  <PresentationFormat>Экран (4:3)</PresentationFormat>
  <Paragraphs>81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Тема Office</vt:lpstr>
      <vt:lpstr>Формула</vt:lpstr>
      <vt:lpstr>Microsoft Equation 3.0</vt:lpstr>
      <vt:lpstr>Гармонические колебания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Гармонические колебания</dc:title>
  <dc:creator>user</dc:creator>
  <cp:lastModifiedBy>user</cp:lastModifiedBy>
  <cp:revision>14</cp:revision>
  <dcterms:created xsi:type="dcterms:W3CDTF">2012-11-09T02:06:21Z</dcterms:created>
  <dcterms:modified xsi:type="dcterms:W3CDTF">2012-11-09T04:35:42Z</dcterms:modified>
</cp:coreProperties>
</file>